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63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D84942"/>
    <a:srgbClr val="FFD44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4"/>
    <p:restoredTop sz="94694"/>
  </p:normalViewPr>
  <p:slideViewPr>
    <p:cSldViewPr snapToGrid="0" snapToObjects="1">
      <p:cViewPr varScale="1">
        <p:scale>
          <a:sx n="94" d="100"/>
          <a:sy n="94" d="100"/>
        </p:scale>
        <p:origin x="22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3918D-BBFB-4B48-8271-28671E1A7E58}" type="datetimeFigureOut">
              <a:rPr lang="en-US" smtClean="0"/>
              <a:t>5/8/20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6A86A-7E4A-3C48-B2A1-2DF2756BB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4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8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35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2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7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9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7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0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9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3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1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0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0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5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7E79">
                <a:alpha val="90000"/>
              </a:srgbClr>
            </a:gs>
            <a:gs pos="99000">
              <a:schemeClr val="accent4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2DC49-C670-974F-B190-E41673B9A07F}" type="datetimeFigureOut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6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gdZkQbMLB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8E724-95E2-8749-B530-6B15BA064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208" y="827835"/>
            <a:ext cx="10543505" cy="3669751"/>
          </a:xfrm>
        </p:spPr>
        <p:txBody>
          <a:bodyPr>
            <a:noAutofit/>
          </a:bodyPr>
          <a:lstStyle/>
          <a:p>
            <a:pPr algn="l"/>
            <a:r>
              <a:rPr lang="en-US" sz="13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Causation: </a:t>
            </a:r>
            <a:br>
              <a:rPr lang="en-US" sz="13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Logic models, DAGS, and Potential Outcomes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75D46-614D-1D43-AB4C-A52F2DD90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208" y="5611143"/>
            <a:ext cx="9144000" cy="918446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Tyson S. Barrett, PhD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41E99-4881-F44A-9897-362E11FC5A26}"/>
              </a:ext>
            </a:extLst>
          </p:cNvPr>
          <p:cNvSpPr/>
          <p:nvPr/>
        </p:nvSpPr>
        <p:spPr>
          <a:xfrm>
            <a:off x="970208" y="643169"/>
            <a:ext cx="3600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 7610 – Regression Analysis</a:t>
            </a:r>
          </a:p>
        </p:txBody>
      </p:sp>
    </p:spTree>
    <p:extLst>
      <p:ext uri="{BB962C8B-B14F-4D97-AF65-F5344CB8AC3E}">
        <p14:creationId xmlns:p14="http://schemas.microsoft.com/office/powerpoint/2010/main" val="109949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Directed Acyclic Graphs (DAGs)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71E2D8-3F05-104B-926B-8E023A0DD065}"/>
              </a:ext>
            </a:extLst>
          </p:cNvPr>
          <p:cNvSpPr/>
          <p:nvPr/>
        </p:nvSpPr>
        <p:spPr>
          <a:xfrm>
            <a:off x="838200" y="2028616"/>
            <a:ext cx="68052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DAGs are super useful to decide 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we can rule out alternative explanations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28BD9D-EB2C-964E-ACEC-B5B90D0B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276" y="1661380"/>
            <a:ext cx="3081779" cy="476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00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Directed Acyclic Graphs (DAGs)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29B0990-E2B7-CD44-AFDF-D9ECFA37944C}"/>
              </a:ext>
            </a:extLst>
          </p:cNvPr>
          <p:cNvSpPr/>
          <p:nvPr/>
        </p:nvSpPr>
        <p:spPr>
          <a:xfrm>
            <a:off x="3739663" y="4607169"/>
            <a:ext cx="785446" cy="78544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C88E58-9209-0E45-81C4-E2FC3946A55E}"/>
              </a:ext>
            </a:extLst>
          </p:cNvPr>
          <p:cNvCxnSpPr>
            <a:cxnSpLocks/>
            <a:stCxn id="3" idx="7"/>
          </p:cNvCxnSpPr>
          <p:nvPr/>
        </p:nvCxnSpPr>
        <p:spPr>
          <a:xfrm flipV="1">
            <a:off x="4410083" y="3094893"/>
            <a:ext cx="2049332" cy="1627302"/>
          </a:xfrm>
          <a:prstGeom prst="straightConnector1">
            <a:avLst/>
          </a:prstGeom>
          <a:ln w="38100">
            <a:solidFill>
              <a:srgbClr val="D84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442E55B-3E3B-494E-9653-E147EA00AD37}"/>
              </a:ext>
            </a:extLst>
          </p:cNvPr>
          <p:cNvSpPr/>
          <p:nvPr/>
        </p:nvSpPr>
        <p:spPr>
          <a:xfrm>
            <a:off x="6344389" y="2463127"/>
            <a:ext cx="785446" cy="78544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888DC2-05F0-FE45-AC9E-26E65309D987}"/>
              </a:ext>
            </a:extLst>
          </p:cNvPr>
          <p:cNvSpPr txBox="1"/>
          <p:nvPr/>
        </p:nvSpPr>
        <p:spPr>
          <a:xfrm>
            <a:off x="7211987" y="2725561"/>
            <a:ext cx="944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45C1A-029D-F948-8110-7346AA1D461C}"/>
              </a:ext>
            </a:extLst>
          </p:cNvPr>
          <p:cNvSpPr txBox="1"/>
          <p:nvPr/>
        </p:nvSpPr>
        <p:spPr>
          <a:xfrm>
            <a:off x="3344340" y="5408691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78116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Directed Acyclic Graphs (DAGs)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29B0990-E2B7-CD44-AFDF-D9ECFA37944C}"/>
              </a:ext>
            </a:extLst>
          </p:cNvPr>
          <p:cNvSpPr/>
          <p:nvPr/>
        </p:nvSpPr>
        <p:spPr>
          <a:xfrm>
            <a:off x="3739663" y="4607169"/>
            <a:ext cx="785446" cy="78544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C88E58-9209-0E45-81C4-E2FC3946A55E}"/>
              </a:ext>
            </a:extLst>
          </p:cNvPr>
          <p:cNvCxnSpPr>
            <a:cxnSpLocks/>
            <a:stCxn id="3" idx="7"/>
          </p:cNvCxnSpPr>
          <p:nvPr/>
        </p:nvCxnSpPr>
        <p:spPr>
          <a:xfrm flipV="1">
            <a:off x="4410083" y="3094893"/>
            <a:ext cx="2049332" cy="1627302"/>
          </a:xfrm>
          <a:prstGeom prst="straightConnector1">
            <a:avLst/>
          </a:prstGeom>
          <a:ln w="38100">
            <a:solidFill>
              <a:srgbClr val="D84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442E55B-3E3B-494E-9653-E147EA00AD37}"/>
              </a:ext>
            </a:extLst>
          </p:cNvPr>
          <p:cNvSpPr/>
          <p:nvPr/>
        </p:nvSpPr>
        <p:spPr>
          <a:xfrm>
            <a:off x="6344389" y="2463127"/>
            <a:ext cx="785446" cy="78544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995B26-17A1-1841-9FA2-98D7AD964899}"/>
              </a:ext>
            </a:extLst>
          </p:cNvPr>
          <p:cNvSpPr txBox="1"/>
          <p:nvPr/>
        </p:nvSpPr>
        <p:spPr>
          <a:xfrm>
            <a:off x="3344340" y="5408691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888DC2-05F0-FE45-AC9E-26E65309D987}"/>
              </a:ext>
            </a:extLst>
          </p:cNvPr>
          <p:cNvSpPr txBox="1"/>
          <p:nvPr/>
        </p:nvSpPr>
        <p:spPr>
          <a:xfrm>
            <a:off x="7211987" y="2725561"/>
            <a:ext cx="944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CBDE07C-A6B7-624E-BA35-E93AD82EDDFE}"/>
              </a:ext>
            </a:extLst>
          </p:cNvPr>
          <p:cNvSpPr/>
          <p:nvPr/>
        </p:nvSpPr>
        <p:spPr>
          <a:xfrm>
            <a:off x="3542485" y="2463127"/>
            <a:ext cx="785446" cy="785447"/>
          </a:xfrm>
          <a:prstGeom prst="ellipse">
            <a:avLst/>
          </a:prstGeom>
          <a:solidFill>
            <a:srgbClr val="D8494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4A0B53B-5B87-3740-A2DE-88B8BC37E7F8}"/>
              </a:ext>
            </a:extLst>
          </p:cNvPr>
          <p:cNvCxnSpPr>
            <a:cxnSpLocks/>
            <a:stCxn id="10" idx="6"/>
            <a:endCxn id="8" idx="2"/>
          </p:cNvCxnSpPr>
          <p:nvPr/>
        </p:nvCxnSpPr>
        <p:spPr>
          <a:xfrm>
            <a:off x="4327931" y="2855851"/>
            <a:ext cx="2016458" cy="0"/>
          </a:xfrm>
          <a:prstGeom prst="straightConnector1">
            <a:avLst/>
          </a:prstGeom>
          <a:ln w="38100">
            <a:solidFill>
              <a:srgbClr val="D84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24A27B5-186B-A64E-8978-1502DC8BED96}"/>
              </a:ext>
            </a:extLst>
          </p:cNvPr>
          <p:cNvSpPr txBox="1"/>
          <p:nvPr/>
        </p:nvSpPr>
        <p:spPr>
          <a:xfrm>
            <a:off x="2991167" y="2093795"/>
            <a:ext cx="188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Experience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F3B2FA-04CC-904E-A550-69255F5A427B}"/>
              </a:ext>
            </a:extLst>
          </p:cNvPr>
          <p:cNvSpPr/>
          <p:nvPr/>
        </p:nvSpPr>
        <p:spPr>
          <a:xfrm>
            <a:off x="1586032" y="3818860"/>
            <a:ext cx="785446" cy="785447"/>
          </a:xfrm>
          <a:prstGeom prst="ellipse">
            <a:avLst/>
          </a:prstGeom>
          <a:solidFill>
            <a:srgbClr val="D8494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658EFD-065A-334E-B5EA-513386927BA9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2371478" y="2986302"/>
            <a:ext cx="3972911" cy="1225282"/>
          </a:xfrm>
          <a:prstGeom prst="straightConnector1">
            <a:avLst/>
          </a:prstGeom>
          <a:ln w="38100">
            <a:solidFill>
              <a:srgbClr val="D84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A3D7B81-F8A8-A941-96DB-DAFB4012C4D3}"/>
              </a:ext>
            </a:extLst>
          </p:cNvPr>
          <p:cNvSpPr txBox="1"/>
          <p:nvPr/>
        </p:nvSpPr>
        <p:spPr>
          <a:xfrm>
            <a:off x="1422735" y="3461224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BE4CFE-B6DD-1A47-87E3-526EF5915C40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2371478" y="4211584"/>
            <a:ext cx="1368185" cy="661155"/>
          </a:xfrm>
          <a:prstGeom prst="straightConnector1">
            <a:avLst/>
          </a:prstGeom>
          <a:ln w="38100">
            <a:solidFill>
              <a:srgbClr val="D84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6BC7756D-E50A-7F4B-9AEF-C392800EAE54}"/>
              </a:ext>
            </a:extLst>
          </p:cNvPr>
          <p:cNvSpPr/>
          <p:nvPr/>
        </p:nvSpPr>
        <p:spPr>
          <a:xfrm>
            <a:off x="6066692" y="5509281"/>
            <a:ext cx="785446" cy="785447"/>
          </a:xfrm>
          <a:prstGeom prst="ellipse">
            <a:avLst/>
          </a:prstGeom>
          <a:solidFill>
            <a:srgbClr val="D8494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359BBBA-B8CA-294C-B86E-E557B023FA7F}"/>
              </a:ext>
            </a:extLst>
          </p:cNvPr>
          <p:cNvCxnSpPr>
            <a:cxnSpLocks/>
          </p:cNvCxnSpPr>
          <p:nvPr/>
        </p:nvCxnSpPr>
        <p:spPr>
          <a:xfrm flipH="1" flipV="1">
            <a:off x="4525110" y="5116559"/>
            <a:ext cx="1541582" cy="661464"/>
          </a:xfrm>
          <a:prstGeom prst="straightConnector1">
            <a:avLst/>
          </a:prstGeom>
          <a:ln w="38100">
            <a:solidFill>
              <a:srgbClr val="D84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D00E8FA-08F5-B444-9318-77C385976A14}"/>
              </a:ext>
            </a:extLst>
          </p:cNvPr>
          <p:cNvCxnSpPr>
            <a:cxnSpLocks/>
            <a:stCxn id="25" idx="0"/>
            <a:endCxn id="8" idx="4"/>
          </p:cNvCxnSpPr>
          <p:nvPr/>
        </p:nvCxnSpPr>
        <p:spPr>
          <a:xfrm flipV="1">
            <a:off x="6459415" y="3248574"/>
            <a:ext cx="277697" cy="2260707"/>
          </a:xfrm>
          <a:prstGeom prst="straightConnector1">
            <a:avLst/>
          </a:prstGeom>
          <a:ln w="38100">
            <a:solidFill>
              <a:srgbClr val="D84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821E4F4-34D2-5748-968C-E3174C5B1B5E}"/>
              </a:ext>
            </a:extLst>
          </p:cNvPr>
          <p:cNvSpPr txBox="1"/>
          <p:nvPr/>
        </p:nvSpPr>
        <p:spPr>
          <a:xfrm>
            <a:off x="6916988" y="5717338"/>
            <a:ext cx="181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Graduation Year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C632DEF-1C2F-424A-8FA2-F2CCC7DBDE06}"/>
              </a:ext>
            </a:extLst>
          </p:cNvPr>
          <p:cNvSpPr/>
          <p:nvPr/>
        </p:nvSpPr>
        <p:spPr>
          <a:xfrm>
            <a:off x="7990271" y="4129766"/>
            <a:ext cx="785446" cy="785447"/>
          </a:xfrm>
          <a:prstGeom prst="ellipse">
            <a:avLst/>
          </a:prstGeom>
          <a:solidFill>
            <a:srgbClr val="D8494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BA7B71-59D0-794D-B104-D2F13DD853F5}"/>
              </a:ext>
            </a:extLst>
          </p:cNvPr>
          <p:cNvSpPr txBox="1"/>
          <p:nvPr/>
        </p:nvSpPr>
        <p:spPr>
          <a:xfrm>
            <a:off x="8910753" y="4419641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Others?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C6FB05-F95F-9F4B-8D09-8B330460E8AB}"/>
              </a:ext>
            </a:extLst>
          </p:cNvPr>
          <p:cNvCxnSpPr>
            <a:cxnSpLocks/>
            <a:stCxn id="39" idx="2"/>
            <a:endCxn id="3" idx="6"/>
          </p:cNvCxnSpPr>
          <p:nvPr/>
        </p:nvCxnSpPr>
        <p:spPr>
          <a:xfrm flipH="1">
            <a:off x="4525109" y="4522490"/>
            <a:ext cx="3465162" cy="477403"/>
          </a:xfrm>
          <a:prstGeom prst="straightConnector1">
            <a:avLst/>
          </a:prstGeom>
          <a:ln w="38100">
            <a:solidFill>
              <a:srgbClr val="D84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68CA405-CF36-FE42-9C26-AA0135B449F3}"/>
              </a:ext>
            </a:extLst>
          </p:cNvPr>
          <p:cNvCxnSpPr>
            <a:cxnSpLocks/>
            <a:stCxn id="39" idx="1"/>
            <a:endCxn id="8" idx="5"/>
          </p:cNvCxnSpPr>
          <p:nvPr/>
        </p:nvCxnSpPr>
        <p:spPr>
          <a:xfrm flipH="1" flipV="1">
            <a:off x="7014809" y="3133548"/>
            <a:ext cx="1090488" cy="1111244"/>
          </a:xfrm>
          <a:prstGeom prst="straightConnector1">
            <a:avLst/>
          </a:prstGeom>
          <a:ln w="38100">
            <a:solidFill>
              <a:srgbClr val="D84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107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Another example of DAGs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29B0990-E2B7-CD44-AFDF-D9ECFA37944C}"/>
              </a:ext>
            </a:extLst>
          </p:cNvPr>
          <p:cNvSpPr/>
          <p:nvPr/>
        </p:nvSpPr>
        <p:spPr>
          <a:xfrm>
            <a:off x="3739663" y="4607169"/>
            <a:ext cx="785446" cy="78544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C88E58-9209-0E45-81C4-E2FC3946A55E}"/>
              </a:ext>
            </a:extLst>
          </p:cNvPr>
          <p:cNvCxnSpPr>
            <a:cxnSpLocks/>
            <a:stCxn id="3" idx="7"/>
          </p:cNvCxnSpPr>
          <p:nvPr/>
        </p:nvCxnSpPr>
        <p:spPr>
          <a:xfrm flipV="1">
            <a:off x="4410083" y="3094893"/>
            <a:ext cx="2049332" cy="1627302"/>
          </a:xfrm>
          <a:prstGeom prst="straightConnector1">
            <a:avLst/>
          </a:prstGeom>
          <a:ln w="38100">
            <a:solidFill>
              <a:srgbClr val="D84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442E55B-3E3B-494E-9653-E147EA00AD37}"/>
              </a:ext>
            </a:extLst>
          </p:cNvPr>
          <p:cNvSpPr/>
          <p:nvPr/>
        </p:nvSpPr>
        <p:spPr>
          <a:xfrm>
            <a:off x="6344389" y="2463127"/>
            <a:ext cx="785446" cy="78544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995B26-17A1-1841-9FA2-98D7AD964899}"/>
              </a:ext>
            </a:extLst>
          </p:cNvPr>
          <p:cNvSpPr txBox="1"/>
          <p:nvPr/>
        </p:nvSpPr>
        <p:spPr>
          <a:xfrm>
            <a:off x="2115837" y="4761191"/>
            <a:ext cx="156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Mindfulness 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888DC2-05F0-FE45-AC9E-26E65309D987}"/>
              </a:ext>
            </a:extLst>
          </p:cNvPr>
          <p:cNvSpPr txBox="1"/>
          <p:nvPr/>
        </p:nvSpPr>
        <p:spPr>
          <a:xfrm>
            <a:off x="7211987" y="2725561"/>
            <a:ext cx="1255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Well-being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CBDE07C-A6B7-624E-BA35-E93AD82EDDFE}"/>
              </a:ext>
            </a:extLst>
          </p:cNvPr>
          <p:cNvSpPr/>
          <p:nvPr/>
        </p:nvSpPr>
        <p:spPr>
          <a:xfrm>
            <a:off x="3542485" y="2463127"/>
            <a:ext cx="785446" cy="785447"/>
          </a:xfrm>
          <a:prstGeom prst="ellipse">
            <a:avLst/>
          </a:prstGeom>
          <a:solidFill>
            <a:srgbClr val="D8494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4A0B53B-5B87-3740-A2DE-88B8BC37E7F8}"/>
              </a:ext>
            </a:extLst>
          </p:cNvPr>
          <p:cNvCxnSpPr>
            <a:cxnSpLocks/>
            <a:stCxn id="10" idx="6"/>
            <a:endCxn id="8" idx="2"/>
          </p:cNvCxnSpPr>
          <p:nvPr/>
        </p:nvCxnSpPr>
        <p:spPr>
          <a:xfrm>
            <a:off x="4327931" y="2855851"/>
            <a:ext cx="2016458" cy="0"/>
          </a:xfrm>
          <a:prstGeom prst="straightConnector1">
            <a:avLst/>
          </a:prstGeom>
          <a:ln w="38100">
            <a:solidFill>
              <a:srgbClr val="D84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C632DEF-1C2F-424A-8FA2-F2CCC7DBDE06}"/>
              </a:ext>
            </a:extLst>
          </p:cNvPr>
          <p:cNvSpPr/>
          <p:nvPr/>
        </p:nvSpPr>
        <p:spPr>
          <a:xfrm>
            <a:off x="7990271" y="4129766"/>
            <a:ext cx="785446" cy="785447"/>
          </a:xfrm>
          <a:prstGeom prst="ellipse">
            <a:avLst/>
          </a:prstGeom>
          <a:solidFill>
            <a:srgbClr val="D8494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C6FB05-F95F-9F4B-8D09-8B330460E8AB}"/>
              </a:ext>
            </a:extLst>
          </p:cNvPr>
          <p:cNvCxnSpPr>
            <a:cxnSpLocks/>
            <a:stCxn id="39" idx="2"/>
            <a:endCxn id="3" idx="6"/>
          </p:cNvCxnSpPr>
          <p:nvPr/>
        </p:nvCxnSpPr>
        <p:spPr>
          <a:xfrm flipH="1">
            <a:off x="4525109" y="4522490"/>
            <a:ext cx="3465162" cy="477403"/>
          </a:xfrm>
          <a:prstGeom prst="straightConnector1">
            <a:avLst/>
          </a:prstGeom>
          <a:ln w="38100">
            <a:solidFill>
              <a:srgbClr val="D84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68CA405-CF36-FE42-9C26-AA0135B449F3}"/>
              </a:ext>
            </a:extLst>
          </p:cNvPr>
          <p:cNvCxnSpPr>
            <a:cxnSpLocks/>
            <a:stCxn id="39" idx="1"/>
            <a:endCxn id="8" idx="5"/>
          </p:cNvCxnSpPr>
          <p:nvPr/>
        </p:nvCxnSpPr>
        <p:spPr>
          <a:xfrm flipH="1" flipV="1">
            <a:off x="7014809" y="3133548"/>
            <a:ext cx="1090488" cy="1111244"/>
          </a:xfrm>
          <a:prstGeom prst="straightConnector1">
            <a:avLst/>
          </a:prstGeom>
          <a:ln w="38100">
            <a:solidFill>
              <a:srgbClr val="D84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BD83DEE-B37A-F143-83BB-B314D60579F6}"/>
              </a:ext>
            </a:extLst>
          </p:cNvPr>
          <p:cNvSpPr txBox="1"/>
          <p:nvPr/>
        </p:nvSpPr>
        <p:spPr>
          <a:xfrm>
            <a:off x="7601163" y="4926908"/>
            <a:ext cx="1850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these?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11F071-D101-CF40-985B-93DFE76FE481}"/>
              </a:ext>
            </a:extLst>
          </p:cNvPr>
          <p:cNvSpPr txBox="1"/>
          <p:nvPr/>
        </p:nvSpPr>
        <p:spPr>
          <a:xfrm>
            <a:off x="3009890" y="3260269"/>
            <a:ext cx="1850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these?</a:t>
            </a:r>
          </a:p>
        </p:txBody>
      </p:sp>
    </p:spTree>
    <p:extLst>
      <p:ext uri="{BB962C8B-B14F-4D97-AF65-F5344CB8AC3E}">
        <p14:creationId xmlns:p14="http://schemas.microsoft.com/office/powerpoint/2010/main" val="192767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define this better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2DE6F0-94ED-BF45-B461-A0409696A47E}"/>
              </a:ext>
            </a:extLst>
          </p:cNvPr>
          <p:cNvSpPr txBox="1"/>
          <p:nvPr/>
        </p:nvSpPr>
        <p:spPr>
          <a:xfrm>
            <a:off x="239659" y="5934670"/>
            <a:ext cx="3316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speakerdeck.com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rmcelreath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/l06-statistical-rethinking-winter-2019?slide=10</a:t>
            </a:r>
            <a:endParaRPr lang="en-US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A1F424-5BBF-A44D-B857-76D4C3B74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57"/>
          <a:stretch/>
        </p:blipFill>
        <p:spPr>
          <a:xfrm>
            <a:off x="3556224" y="1415815"/>
            <a:ext cx="8635776" cy="544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12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1BA5DF-B4FA-394F-927C-ECA323905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64" y="0"/>
            <a:ext cx="9189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17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Outcomes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71E2D8-3F05-104B-926B-8E023A0DD065}"/>
              </a:ext>
            </a:extLst>
          </p:cNvPr>
          <p:cNvSpPr/>
          <p:nvPr/>
        </p:nvSpPr>
        <p:spPr>
          <a:xfrm>
            <a:off x="838199" y="2028616"/>
            <a:ext cx="10515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Another way to think about causation is the difference between: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63BCF8-8BEC-6449-AC00-DDAACFBA5440}"/>
              </a:ext>
            </a:extLst>
          </p:cNvPr>
          <p:cNvSpPr/>
          <p:nvPr/>
        </p:nvSpPr>
        <p:spPr>
          <a:xfrm>
            <a:off x="838199" y="4425443"/>
            <a:ext cx="4536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D849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outcome from a change in the predictor </a:t>
            </a:r>
            <a:endParaRPr lang="en-US" sz="3200" dirty="0">
              <a:solidFill>
                <a:srgbClr val="D8494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529D1-E9BB-1140-BC05-3C8817F86EF1}"/>
              </a:ext>
            </a:extLst>
          </p:cNvPr>
          <p:cNvSpPr/>
          <p:nvPr/>
        </p:nvSpPr>
        <p:spPr>
          <a:xfrm>
            <a:off x="5711309" y="4425443"/>
            <a:ext cx="56424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the outcome would have been without the change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516C5-663C-0840-BA03-56FB559BF98E}"/>
              </a:ext>
            </a:extLst>
          </p:cNvPr>
          <p:cNvSpPr txBox="1"/>
          <p:nvPr/>
        </p:nvSpPr>
        <p:spPr>
          <a:xfrm>
            <a:off x="5333705" y="4779386"/>
            <a:ext cx="37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3197586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Outcomes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C9CE80AD-8BB0-3742-B6D7-8703A9BB99A4}"/>
              </a:ext>
            </a:extLst>
          </p:cNvPr>
          <p:cNvSpPr/>
          <p:nvPr/>
        </p:nvSpPr>
        <p:spPr>
          <a:xfrm rot="17493218">
            <a:off x="6386519" y="3525581"/>
            <a:ext cx="6066913" cy="5480861"/>
          </a:xfrm>
          <a:prstGeom prst="arc">
            <a:avLst>
              <a:gd name="adj1" fmla="val 17303256"/>
              <a:gd name="adj2" fmla="val 20677905"/>
            </a:avLst>
          </a:prstGeom>
          <a:ln w="57150">
            <a:solidFill>
              <a:srgbClr val="D849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DEAD94-264C-3445-8E0D-5A7F21F84C3B}"/>
              </a:ext>
            </a:extLst>
          </p:cNvPr>
          <p:cNvSpPr txBox="1"/>
          <p:nvPr/>
        </p:nvSpPr>
        <p:spPr>
          <a:xfrm rot="20285639">
            <a:off x="7196112" y="2900972"/>
            <a:ext cx="1939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84942"/>
                </a:solidFill>
              </a:rPr>
              <a:t>Health after starting to exercise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67BC37-15B6-034F-8583-D1BA881EB820}"/>
              </a:ext>
            </a:extLst>
          </p:cNvPr>
          <p:cNvCxnSpPr/>
          <p:nvPr/>
        </p:nvCxnSpPr>
        <p:spPr>
          <a:xfrm>
            <a:off x="6845651" y="2829696"/>
            <a:ext cx="0" cy="228600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F9CF07-923B-9444-BEC6-EAB79E51F976}"/>
              </a:ext>
            </a:extLst>
          </p:cNvPr>
          <p:cNvCxnSpPr>
            <a:cxnSpLocks/>
          </p:cNvCxnSpPr>
          <p:nvPr/>
        </p:nvCxnSpPr>
        <p:spPr>
          <a:xfrm flipH="1">
            <a:off x="6623229" y="4955059"/>
            <a:ext cx="4386649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F87F63-5FA9-6941-B279-EE6AFD704798}"/>
              </a:ext>
            </a:extLst>
          </p:cNvPr>
          <p:cNvCxnSpPr/>
          <p:nvPr/>
        </p:nvCxnSpPr>
        <p:spPr>
          <a:xfrm flipV="1">
            <a:off x="7290494" y="4312508"/>
            <a:ext cx="2549611" cy="222422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997B7AB-0AA7-E947-8FB2-2ED0DE7B857A}"/>
              </a:ext>
            </a:extLst>
          </p:cNvPr>
          <p:cNvSpPr txBox="1"/>
          <p:nvPr/>
        </p:nvSpPr>
        <p:spPr>
          <a:xfrm>
            <a:off x="8870193" y="4327562"/>
            <a:ext cx="300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What health would be without exercise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77DA21-8811-7140-B419-0504518CEA70}"/>
              </a:ext>
            </a:extLst>
          </p:cNvPr>
          <p:cNvSpPr txBox="1"/>
          <p:nvPr/>
        </p:nvSpPr>
        <p:spPr>
          <a:xfrm rot="16200000">
            <a:off x="6182160" y="364765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Health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593ED-EAE8-8440-A238-154E37245927}"/>
              </a:ext>
            </a:extLst>
          </p:cNvPr>
          <p:cNvSpPr txBox="1"/>
          <p:nvPr/>
        </p:nvSpPr>
        <p:spPr>
          <a:xfrm>
            <a:off x="8563333" y="514258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611347-EC81-7348-B791-017DBF3C89CC}"/>
              </a:ext>
            </a:extLst>
          </p:cNvPr>
          <p:cNvSpPr txBox="1"/>
          <p:nvPr/>
        </p:nvSpPr>
        <p:spPr>
          <a:xfrm>
            <a:off x="959901" y="2854059"/>
            <a:ext cx="5285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can we know what the outcome would have been without the intervention??</a:t>
            </a:r>
          </a:p>
        </p:txBody>
      </p:sp>
    </p:spTree>
    <p:extLst>
      <p:ext uri="{BB962C8B-B14F-4D97-AF65-F5344CB8AC3E}">
        <p14:creationId xmlns:p14="http://schemas.microsoft.com/office/powerpoint/2010/main" val="768735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191"/>
            <a:ext cx="10515600" cy="1414248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happens when we don’t pay attention to causation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BE108F38-994D-4648-8633-4B801A358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798" y="1669162"/>
            <a:ext cx="9680404" cy="47492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E4BE01-52A4-3348-A494-ABBB04D8376D}"/>
              </a:ext>
            </a:extLst>
          </p:cNvPr>
          <p:cNvSpPr/>
          <p:nvPr/>
        </p:nvSpPr>
        <p:spPr>
          <a:xfrm>
            <a:off x="0" y="6510143"/>
            <a:ext cx="4906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www.tylervigen.com</a:t>
            </a:r>
            <a:r>
              <a:rPr lang="en-US" dirty="0"/>
              <a:t>/spurious-correlations</a:t>
            </a:r>
          </a:p>
        </p:txBody>
      </p:sp>
    </p:spTree>
    <p:extLst>
      <p:ext uri="{BB962C8B-B14F-4D97-AF65-F5344CB8AC3E}">
        <p14:creationId xmlns:p14="http://schemas.microsoft.com/office/powerpoint/2010/main" val="3486195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D696CA-A0A2-3147-9F4E-88287D2D9274}"/>
              </a:ext>
            </a:extLst>
          </p:cNvPr>
          <p:cNvSpPr txBox="1"/>
          <p:nvPr/>
        </p:nvSpPr>
        <p:spPr>
          <a:xfrm>
            <a:off x="423333" y="3045690"/>
            <a:ext cx="4847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/>
              <a:t>“Thanks. I love you.”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64E9B2-89CC-7A41-B83A-EFB948F44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789"/>
          <a:stretch/>
        </p:blipFill>
        <p:spPr>
          <a:xfrm>
            <a:off x="5472921" y="221545"/>
            <a:ext cx="6363888" cy="641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4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Seeking Causation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D1680-E20F-CA42-998B-5DAA066D1826}"/>
              </a:ext>
            </a:extLst>
          </p:cNvPr>
          <p:cNvSpPr txBox="1"/>
          <p:nvPr/>
        </p:nvSpPr>
        <p:spPr>
          <a:xfrm>
            <a:off x="838201" y="1999244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majority of your research will likely be seeking causal relationships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B68193-5B1E-F046-9F02-15A050EDD97A}"/>
              </a:ext>
            </a:extLst>
          </p:cNvPr>
          <p:cNvSpPr txBox="1"/>
          <p:nvPr/>
        </p:nvSpPr>
        <p:spPr>
          <a:xfrm>
            <a:off x="838200" y="4315724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D849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</a:t>
            </a:r>
            <a:r>
              <a:rPr lang="en-US" sz="4400" b="1" dirty="0">
                <a:solidFill>
                  <a:srgbClr val="D849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causation </a:t>
            </a:r>
            <a:r>
              <a:rPr lang="en-US" sz="4400" dirty="0">
                <a:solidFill>
                  <a:srgbClr val="D849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then??</a:t>
            </a:r>
          </a:p>
        </p:txBody>
      </p:sp>
    </p:spTree>
    <p:extLst>
      <p:ext uri="{BB962C8B-B14F-4D97-AF65-F5344CB8AC3E}">
        <p14:creationId xmlns:p14="http://schemas.microsoft.com/office/powerpoint/2010/main" val="134965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8955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D4706-9392-6F4B-9590-74C207BE6E7A}"/>
              </a:ext>
            </a:extLst>
          </p:cNvPr>
          <p:cNvSpPr txBox="1"/>
          <p:nvPr/>
        </p:nvSpPr>
        <p:spPr>
          <a:xfrm>
            <a:off x="838200" y="2346960"/>
            <a:ext cx="10379244" cy="3600986"/>
          </a:xfrm>
          <a:prstGeom prst="rect">
            <a:avLst/>
          </a:prstGeom>
          <a:solidFill>
            <a:srgbClr val="D849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causes Y if...</a:t>
            </a:r>
          </a:p>
          <a:p>
            <a:pPr algn="ctr"/>
            <a:endParaRPr lang="en-US" sz="2400" b="1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...when X changes (but nothing else changes)...</a:t>
            </a:r>
          </a:p>
          <a:p>
            <a:pPr algn="ctr"/>
            <a:endParaRPr lang="en-US" sz="2000" b="1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...Y changes.</a:t>
            </a:r>
          </a:p>
        </p:txBody>
      </p:sp>
    </p:spTree>
    <p:extLst>
      <p:ext uri="{BB962C8B-B14F-4D97-AF65-F5344CB8AC3E}">
        <p14:creationId xmlns:p14="http://schemas.microsoft.com/office/powerpoint/2010/main" val="91500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094C6C-EE96-B446-AC97-EC95F9AA6583}"/>
              </a:ext>
            </a:extLst>
          </p:cNvPr>
          <p:cNvSpPr/>
          <p:nvPr/>
        </p:nvSpPr>
        <p:spPr>
          <a:xfrm>
            <a:off x="838200" y="2145417"/>
            <a:ext cx="66784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causes (“influences”) 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685798-8CD1-2947-B862-1DFBB48E2503}"/>
              </a:ext>
            </a:extLst>
          </p:cNvPr>
          <p:cNvSpPr/>
          <p:nvPr/>
        </p:nvSpPr>
        <p:spPr>
          <a:xfrm>
            <a:off x="1325880" y="3127535"/>
            <a:ext cx="9083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is unlikely to be the only cause of Y</a:t>
            </a:r>
          </a:p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Rain causes my lawn to get wet (but so do my sprinklers, my kids playing with the hose, etc.)</a:t>
            </a:r>
          </a:p>
        </p:txBody>
      </p:sp>
    </p:spTree>
    <p:extLst>
      <p:ext uri="{BB962C8B-B14F-4D97-AF65-F5344CB8AC3E}">
        <p14:creationId xmlns:p14="http://schemas.microsoft.com/office/powerpoint/2010/main" val="401960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are causal?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094C6C-EE96-B446-AC97-EC95F9AA6583}"/>
              </a:ext>
            </a:extLst>
          </p:cNvPr>
          <p:cNvSpPr/>
          <p:nvPr/>
        </p:nvSpPr>
        <p:spPr>
          <a:xfrm>
            <a:off x="838200" y="2145417"/>
            <a:ext cx="10073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Earning a graduate degree increases income?</a:t>
            </a:r>
          </a:p>
          <a:p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Lightning causes thunder?</a:t>
            </a:r>
          </a:p>
          <a:p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Tanning causes skin cancer?</a:t>
            </a:r>
          </a:p>
        </p:txBody>
      </p:sp>
    </p:spTree>
    <p:extLst>
      <p:ext uri="{BB962C8B-B14F-4D97-AF65-F5344CB8AC3E}">
        <p14:creationId xmlns:p14="http://schemas.microsoft.com/office/powerpoint/2010/main" val="214194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formal definition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58F174-FEE3-034F-A850-AB1CD7FA9C8E}"/>
              </a:ext>
            </a:extLst>
          </p:cNvPr>
          <p:cNvSpPr/>
          <p:nvPr/>
        </p:nvSpPr>
        <p:spPr>
          <a:xfrm>
            <a:off x="838200" y="2145417"/>
            <a:ext cx="100736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need to show three main things:</a:t>
            </a: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buAutoNum type="arabicPeriod"/>
            </a:pPr>
            <a:r>
              <a:rPr lang="en-US" sz="4400" b="1" dirty="0">
                <a:solidFill>
                  <a:srgbClr val="D849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Correlation</a:t>
            </a:r>
          </a:p>
          <a:p>
            <a:pPr marL="742950" indent="-742950">
              <a:buAutoNum type="arabicPeriod"/>
            </a:pP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happens before Y</a:t>
            </a:r>
          </a:p>
          <a:p>
            <a:pPr marL="742950" indent="-742950">
              <a:buAutoNum type="arabicPeriod"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other factors ruled out</a:t>
            </a:r>
          </a:p>
        </p:txBody>
      </p:sp>
    </p:spTree>
    <p:extLst>
      <p:ext uri="{BB962C8B-B14F-4D97-AF65-F5344CB8AC3E}">
        <p14:creationId xmlns:p14="http://schemas.microsoft.com/office/powerpoint/2010/main" val="178660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849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Logic Models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094C6C-EE96-B446-AC97-EC95F9AA6583}"/>
              </a:ext>
            </a:extLst>
          </p:cNvPr>
          <p:cNvSpPr/>
          <p:nvPr/>
        </p:nvSpPr>
        <p:spPr>
          <a:xfrm>
            <a:off x="838200" y="2145417"/>
            <a:ext cx="100736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representation of what you believe is the cause-effect relationships</a:t>
            </a: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Usually drawn out as a diagram</a:t>
            </a:r>
          </a:p>
        </p:txBody>
      </p:sp>
    </p:spTree>
    <p:extLst>
      <p:ext uri="{BB962C8B-B14F-4D97-AF65-F5344CB8AC3E}">
        <p14:creationId xmlns:p14="http://schemas.microsoft.com/office/powerpoint/2010/main" val="82195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849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Logic Models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74458B-2EB9-E843-8D1E-6698D5CF0DC8}"/>
              </a:ext>
            </a:extLst>
          </p:cNvPr>
          <p:cNvSpPr/>
          <p:nvPr/>
        </p:nvSpPr>
        <p:spPr>
          <a:xfrm>
            <a:off x="990600" y="1737360"/>
            <a:ext cx="2910840" cy="762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Inputs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DB58F2-FF1C-B942-91C1-072CEEB03249}"/>
              </a:ext>
            </a:extLst>
          </p:cNvPr>
          <p:cNvSpPr/>
          <p:nvPr/>
        </p:nvSpPr>
        <p:spPr>
          <a:xfrm>
            <a:off x="4343400" y="1737360"/>
            <a:ext cx="2910840" cy="762000"/>
          </a:xfrm>
          <a:prstGeom prst="rect">
            <a:avLst/>
          </a:prstGeom>
          <a:solidFill>
            <a:srgbClr val="D84942"/>
          </a:solidFill>
          <a:ln>
            <a:solidFill>
              <a:srgbClr val="D84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Outputs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03BF00-B5DA-764D-8492-2F83538D7AC4}"/>
              </a:ext>
            </a:extLst>
          </p:cNvPr>
          <p:cNvSpPr/>
          <p:nvPr/>
        </p:nvSpPr>
        <p:spPr>
          <a:xfrm>
            <a:off x="7696200" y="1737360"/>
            <a:ext cx="2910840" cy="762000"/>
          </a:xfrm>
          <a:prstGeom prst="rect">
            <a:avLst/>
          </a:prstGeom>
          <a:solidFill>
            <a:srgbClr val="D84942"/>
          </a:solidFill>
          <a:ln>
            <a:solidFill>
              <a:srgbClr val="D84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Outcomes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E018B7-F951-B84B-AEA3-ECE2CE8C800D}"/>
              </a:ext>
            </a:extLst>
          </p:cNvPr>
          <p:cNvSpPr txBox="1"/>
          <p:nvPr/>
        </p:nvSpPr>
        <p:spPr>
          <a:xfrm>
            <a:off x="895350" y="2706647"/>
            <a:ext cx="32308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things that are needed to create the outputs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(funding, research design)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E1E5F8-AF61-7A44-BC4F-4A3A190B6643}"/>
              </a:ext>
            </a:extLst>
          </p:cNvPr>
          <p:cNvSpPr txBox="1"/>
          <p:nvPr/>
        </p:nvSpPr>
        <p:spPr>
          <a:xfrm>
            <a:off x="4095750" y="2713672"/>
            <a:ext cx="34061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we are doing and who we are doing it for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A330D-8182-F74C-8332-EBDBC553806D}"/>
              </a:ext>
            </a:extLst>
          </p:cNvPr>
          <p:cNvSpPr txBox="1"/>
          <p:nvPr/>
        </p:nvSpPr>
        <p:spPr>
          <a:xfrm>
            <a:off x="7448550" y="2713672"/>
            <a:ext cx="3406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we want to happen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8B30AC-DA80-B045-89EE-89FEB40672B2}"/>
              </a:ext>
            </a:extLst>
          </p:cNvPr>
          <p:cNvSpPr/>
          <p:nvPr/>
        </p:nvSpPr>
        <p:spPr>
          <a:xfrm>
            <a:off x="838200" y="5837812"/>
            <a:ext cx="4968240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Assumptions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E201E5-34D4-E146-818C-02F853AF0A41}"/>
              </a:ext>
            </a:extLst>
          </p:cNvPr>
          <p:cNvSpPr/>
          <p:nvPr/>
        </p:nvSpPr>
        <p:spPr>
          <a:xfrm>
            <a:off x="5886450" y="5837812"/>
            <a:ext cx="4720590" cy="762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External factors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6189A69B-C36B-CC4A-A5F7-2FB8B16796B1}"/>
              </a:ext>
            </a:extLst>
          </p:cNvPr>
          <p:cNvSpPr/>
          <p:nvPr/>
        </p:nvSpPr>
        <p:spPr>
          <a:xfrm>
            <a:off x="3920490" y="1962269"/>
            <a:ext cx="441960" cy="39624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9FE317A5-13D8-C145-9394-80F5097431FE}"/>
              </a:ext>
            </a:extLst>
          </p:cNvPr>
          <p:cNvSpPr/>
          <p:nvPr/>
        </p:nvSpPr>
        <p:spPr>
          <a:xfrm>
            <a:off x="7269480" y="1952685"/>
            <a:ext cx="441960" cy="39624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4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849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Logic Models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71E2D8-3F05-104B-926B-8E023A0DD065}"/>
              </a:ext>
            </a:extLst>
          </p:cNvPr>
          <p:cNvSpPr/>
          <p:nvPr/>
        </p:nvSpPr>
        <p:spPr>
          <a:xfrm>
            <a:off x="838200" y="2145417"/>
            <a:ext cx="100736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won’t use these much in this class but they are very common in 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evaluation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E450E9C0-6033-FA46-B980-DD941A33B3EE}"/>
              </a:ext>
            </a:extLst>
          </p:cNvPr>
          <p:cNvSpPr/>
          <p:nvPr/>
        </p:nvSpPr>
        <p:spPr>
          <a:xfrm>
            <a:off x="2409766" y="5118854"/>
            <a:ext cx="7372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youtu.be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XgdZkQbMLBY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7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386</Words>
  <Application>Microsoft Macintosh PowerPoint</Application>
  <PresentationFormat>Widescreen</PresentationFormat>
  <Paragraphs>84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Office Theme</vt:lpstr>
      <vt:lpstr>Causation:  Logic models, DAGS, and Potential Outcomes</vt:lpstr>
      <vt:lpstr>Seeking Causation</vt:lpstr>
      <vt:lpstr>Causation</vt:lpstr>
      <vt:lpstr>Causation</vt:lpstr>
      <vt:lpstr>Which are causal?</vt:lpstr>
      <vt:lpstr>More formal definition</vt:lpstr>
      <vt:lpstr>Logic Models</vt:lpstr>
      <vt:lpstr>Logic Models</vt:lpstr>
      <vt:lpstr>Logic Models</vt:lpstr>
      <vt:lpstr>Directed Acyclic Graphs (DAGs)</vt:lpstr>
      <vt:lpstr>Directed Acyclic Graphs (DAGs)</vt:lpstr>
      <vt:lpstr>Directed Acyclic Graphs (DAGs)</vt:lpstr>
      <vt:lpstr>Another example of DAGs</vt:lpstr>
      <vt:lpstr>Let’s define this better</vt:lpstr>
      <vt:lpstr>PowerPoint Presentation</vt:lpstr>
      <vt:lpstr>Potential Outcomes</vt:lpstr>
      <vt:lpstr>Potential Outcomes</vt:lpstr>
      <vt:lpstr>What happens when we don’t pay attention to causation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&amp; Design II</dc:title>
  <dc:creator>Tyson Barrett</dc:creator>
  <cp:lastModifiedBy>Tyson Barrett</cp:lastModifiedBy>
  <cp:revision>33</cp:revision>
  <cp:lastPrinted>2020-04-23T23:26:39Z</cp:lastPrinted>
  <dcterms:created xsi:type="dcterms:W3CDTF">2018-05-22T23:14:05Z</dcterms:created>
  <dcterms:modified xsi:type="dcterms:W3CDTF">2020-05-08T17:13:34Z</dcterms:modified>
</cp:coreProperties>
</file>